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34"/>
  </p:notesMasterIdLst>
  <p:handoutMasterIdLst>
    <p:handoutMasterId r:id="rId35"/>
  </p:handoutMasterIdLst>
  <p:sldIdLst>
    <p:sldId id="824" r:id="rId2"/>
    <p:sldId id="842" r:id="rId3"/>
    <p:sldId id="843" r:id="rId4"/>
    <p:sldId id="853" r:id="rId5"/>
    <p:sldId id="861" r:id="rId6"/>
    <p:sldId id="862" r:id="rId7"/>
    <p:sldId id="860" r:id="rId8"/>
    <p:sldId id="856" r:id="rId9"/>
    <p:sldId id="851" r:id="rId10"/>
    <p:sldId id="888" r:id="rId11"/>
    <p:sldId id="889" r:id="rId12"/>
    <p:sldId id="859" r:id="rId13"/>
    <p:sldId id="863" r:id="rId14"/>
    <p:sldId id="864" r:id="rId15"/>
    <p:sldId id="887" r:id="rId16"/>
    <p:sldId id="865" r:id="rId17"/>
    <p:sldId id="866" r:id="rId18"/>
    <p:sldId id="854" r:id="rId19"/>
    <p:sldId id="868" r:id="rId20"/>
    <p:sldId id="869" r:id="rId21"/>
    <p:sldId id="871" r:id="rId22"/>
    <p:sldId id="872" r:id="rId23"/>
    <p:sldId id="873" r:id="rId24"/>
    <p:sldId id="874" r:id="rId25"/>
    <p:sldId id="875" r:id="rId26"/>
    <p:sldId id="876" r:id="rId27"/>
    <p:sldId id="877" r:id="rId28"/>
    <p:sldId id="880" r:id="rId29"/>
    <p:sldId id="886" r:id="rId30"/>
    <p:sldId id="883" r:id="rId31"/>
    <p:sldId id="884" r:id="rId32"/>
    <p:sldId id="835" r:id="rId33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2060"/>
    <a:srgbClr val="FD9999"/>
    <a:srgbClr val="745E5C"/>
    <a:srgbClr val="CC0000"/>
    <a:srgbClr val="A8246F"/>
    <a:srgbClr val="006600"/>
    <a:srgbClr val="CDFFE4"/>
    <a:srgbClr val="40AEF2"/>
    <a:srgbClr val="004D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06" autoAdjust="0"/>
    <p:restoredTop sz="87792" autoAdjust="0"/>
  </p:normalViewPr>
  <p:slideViewPr>
    <p:cSldViewPr>
      <p:cViewPr>
        <p:scale>
          <a:sx n="91" d="100"/>
          <a:sy n="91" d="100"/>
        </p:scale>
        <p:origin x="-114" y="-17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A16C5C-3E06-4B9E-A45E-917302B5E913}" type="datetimeFigureOut">
              <a:rPr lang="ru-RU"/>
              <a:pPr>
                <a:defRPr/>
              </a:pPr>
              <a:t>08.04.2024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E551CB9-3CC0-40A0-8E9E-B7DB78ED7C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602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F2F1433-8635-4F83-B502-D0EFB7C3915D}" type="datetimeFigureOut">
              <a:rPr lang="ru-RU"/>
              <a:pPr>
                <a:defRPr/>
              </a:pPr>
              <a:t>08.04.2024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79" tIns="45990" rIns="91979" bIns="4599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979" tIns="45990" rIns="91979" bIns="4599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49B4F6-F61B-4EB4-9EBC-296E7C1A08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2216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9B4F6-F61B-4EB4-9EBC-296E7C1A08EC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579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40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A78A629-4260-4817-AE5F-BFC6E5D7B001}" type="datetimeFigureOut">
              <a:rPr lang="ru-RU"/>
              <a:pPr>
                <a:defRPr/>
              </a:pPr>
              <a:t>08.04.2024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A3DDBC-A82B-41E5-90C1-44B562FBF8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1900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1F8321F-4BED-4FC2-8D3E-A6A93D34CF95}" type="datetimeFigureOut">
              <a:rPr lang="ru-RU"/>
              <a:pPr>
                <a:defRPr/>
              </a:pPr>
              <a:t>08.04.2024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F588784-5740-4A91-8611-27C9AFDC55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803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273843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B5AC13F-24DA-4043-87DA-448A75E38CF2}" type="datetimeFigureOut">
              <a:rPr lang="ru-RU"/>
              <a:pPr>
                <a:defRPr/>
              </a:pPr>
              <a:t>08.04.2024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1A09E29-5492-47C7-BA7A-03F94D33D3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18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0E40BB9-F058-46B7-B2A4-3230E9BB29C7}" type="datetimeFigureOut">
              <a:rPr lang="ru-RU"/>
              <a:pPr>
                <a:defRPr/>
              </a:pPr>
              <a:t>08.04.2024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5E7AB27-8527-4066-85C7-6631AA86B5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9894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4025C56-8C0D-40E0-B316-0FD09AF05A5E}" type="datetimeFigureOut">
              <a:rPr lang="ru-RU"/>
              <a:pPr>
                <a:defRPr/>
              </a:pPr>
              <a:t>08.04.2024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4601337-7B32-459B-828A-3AF547DA025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1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682B9F1-0EFB-493C-8AF7-6B9C71B2F847}" type="datetimeFigureOut">
              <a:rPr lang="ru-RU"/>
              <a:pPr>
                <a:defRPr/>
              </a:pPr>
              <a:t>08.04.2024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6034A90-D498-4852-A714-CBB09591098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3265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338C0A7-469C-4157-83C9-8F562C073DB7}" type="datetimeFigureOut">
              <a:rPr lang="ru-RU"/>
              <a:pPr>
                <a:defRPr/>
              </a:pPr>
              <a:t>08.04.2024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BF00FD3-E854-4B6B-A365-3A611B2A99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808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38E8429-C4B2-492C-BCAC-6ECFE23FA543}" type="datetimeFigureOut">
              <a:rPr lang="ru-RU"/>
              <a:pPr>
                <a:defRPr/>
              </a:pPr>
              <a:t>08.04.2024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29CCD6-5154-4AE1-A7D7-40894D1E27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9290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4C6E199-B6BF-4ABC-A1B3-1BCFBB2939EE}" type="datetimeFigureOut">
              <a:rPr lang="ru-RU"/>
              <a:pPr>
                <a:defRPr/>
              </a:pPr>
              <a:t>08.04.2024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345C314-314B-4144-83EE-5B07908BF4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732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209044C-42D2-4BAC-8812-C4C559622D76}" type="datetimeFigureOut">
              <a:rPr lang="ru-RU"/>
              <a:pPr>
                <a:defRPr/>
              </a:pPr>
              <a:t>08.04.2024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0171566-2114-4DD5-8F25-31CEA2D727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700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D755DB2-9E60-4777-9A99-725B4040EA75}" type="datetimeFigureOut">
              <a:rPr lang="ru-RU"/>
              <a:pPr>
                <a:defRPr/>
              </a:pPr>
              <a:t>08.04.2024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B5FBC56-1E5E-4660-990A-8D587E416C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87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title style</a:t>
            </a:r>
            <a:endParaRPr lang="ru-RU" altLang="ru-RU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8425"/>
            <a:ext cx="788670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  <a:endParaRPr lang="ru-RU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l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B18B5A31-3BD9-4054-8B62-F16C1FEE7593}" type="datetimeFigureOut">
              <a:rPr lang="ru-RU"/>
              <a:pPr>
                <a:defRPr/>
              </a:pPr>
              <a:t>08.04.2024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ct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F190BA10-4258-4E65-B424-1D6E144512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2633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4572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9144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3716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8288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69863" indent="-169863" algn="l" defTabSz="684213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27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56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5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14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22" y="-364338"/>
            <a:ext cx="9175750" cy="56003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578222" y="1347614"/>
            <a:ext cx="8098234" cy="2185177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/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приема на обучение </a:t>
            </a:r>
          </a:p>
          <a:p>
            <a:pPr algn="r"/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4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45" y="-278398"/>
            <a:ext cx="866857" cy="84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-147977"/>
            <a:ext cx="863094" cy="7106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42" y="4071964"/>
            <a:ext cx="2343990" cy="836965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904644"/>
              </p:ext>
            </p:extLst>
          </p:nvPr>
        </p:nvGraphicFramePr>
        <p:xfrm>
          <a:off x="2843808" y="3603967"/>
          <a:ext cx="4209802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9802">
                  <a:extLst>
                    <a:ext uri="{9D8B030D-6E8A-4147-A177-3AD203B41FA5}">
                      <a16:colId xmlns:a16="http://schemas.microsoft.com/office/drawing/2014/main" xmlns="" val="4293635025"/>
                    </a:ext>
                  </a:extLst>
                </a:gridCol>
              </a:tblGrid>
              <a:tr h="1232257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Р.Г. МУЗИПОВ</a:t>
                      </a:r>
                    </a:p>
                    <a:p>
                      <a:pPr algn="l"/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заместитель министра – </a:t>
                      </a:r>
                    </a:p>
                    <a:p>
                      <a:pPr algn="l"/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руководителя департамента надзора </a:t>
                      </a:r>
                    </a:p>
                    <a:p>
                      <a:pPr algn="l"/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контроля в сфере образования </a:t>
                      </a:r>
                    </a:p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19920013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9" r="1309"/>
          <a:stretch/>
        </p:blipFill>
        <p:spPr>
          <a:xfrm>
            <a:off x="7236296" y="4071963"/>
            <a:ext cx="1807948" cy="83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22277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6413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10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-16793"/>
            <a:ext cx="8683625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 в образовательные организации предоставляются</a:t>
            </a:r>
            <a:endPara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7975" y="631163"/>
            <a:ext cx="2451958" cy="9314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внеочередном порядке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39852" y="671583"/>
            <a:ext cx="2664296" cy="9027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Преимущественное право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84067" y="682863"/>
            <a:ext cx="2386149" cy="8709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первоочередном порядке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7975" y="2009538"/>
            <a:ext cx="2539190" cy="24344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образовательные организации, </a:t>
            </a: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интернат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работникам прокуратуры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судей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сотрудников следственного комитета</a:t>
            </a:r>
          </a:p>
          <a:p>
            <a:pPr lvl="0" algn="ctr"/>
            <a:endParaRPr lang="ru-RU" b="1" u="sng" dirty="0">
              <a:solidFill>
                <a:prstClr val="black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52496" y="2105383"/>
            <a:ext cx="2664295" cy="23385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детям,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проживающим в одной семье и имеющим общее место жительства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 образовательные организации, в которых обучаются их братья и (или) сестры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95562" y="2105382"/>
            <a:ext cx="2421497" cy="23385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военнослужащих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сотрудников полиции </a:t>
            </a:r>
            <a:r>
              <a:rPr lang="ru-RU" sz="16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жительства их семей</a:t>
            </a:r>
          </a:p>
          <a:p>
            <a:pPr lvl="0" algn="ctr"/>
            <a:r>
              <a:rPr lang="ru-RU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1271116" y="1615959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317555" y="1670219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7363994" y="1662764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080777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6322"/>
            <a:ext cx="9144000" cy="516413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16285" y="1074606"/>
            <a:ext cx="8422579" cy="329320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Пример: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ОУ запланировал прием 3 класса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 чел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поступило –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рассмотрения документов:</a:t>
            </a:r>
          </a:p>
          <a:p>
            <a:pPr marL="514350" indent="-514350">
              <a:buAutoNum type="arabicPeriod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Отбираем  с преимущественным правом – 17 чел.</a:t>
            </a:r>
          </a:p>
          <a:p>
            <a:pPr marL="514350" indent="-514350">
              <a:buAutoNum type="arabicPeriod"/>
            </a:pP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Первоочередники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13 чел.</a:t>
            </a:r>
          </a:p>
          <a:p>
            <a:pPr marL="514350" indent="-514350">
              <a:buAutoNum type="arabicPeriod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Оставшиеся заявления в порядке регистрации – 60 чел.</a:t>
            </a:r>
          </a:p>
          <a:p>
            <a:pPr marL="514350" indent="-514350">
              <a:buAutoNum type="arabicPeriod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родителям, зарегистрировавших последними выдаем уведомление об отказе в приеме в связи отсутствием свободных мест. Родители с этим уведомлением обращаются в РОО для определения ОУ.</a:t>
            </a:r>
          </a:p>
          <a:p>
            <a:pPr marL="514350" indent="-514350">
              <a:buAutoNum type="arabicPeriod"/>
            </a:pP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312738"/>
            <a:ext cx="7200800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Порядок рассмотрения заявлений. </a:t>
            </a:r>
            <a:endPara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798788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1" y="-33397"/>
            <a:ext cx="9262045" cy="516413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187277" y="0"/>
            <a:ext cx="5832648" cy="548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Подтверждающие документы: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702657"/>
            <a:ext cx="8584505" cy="4127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 о регистрации по месту жительства или пребывания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Предоставляется исключительно МВД!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справка о приеме документов для оформления регистрации по месту жительства.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МВД №984 от 31.12.2017,</a:t>
            </a:r>
            <a:r>
              <a:rPr lang="en-US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карточки регистрации (форма 9) поквартирной карточки (форма 10), домовой книги (форма 11) не предусматривает! ОМСУ и УК прекращена работа по введению домовых книг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Важно!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п.5 раздела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протокола заседания Правительственной комиссии по проведению административной реформы от 01.11.2016 №143 из нормативных актов РТ исключены требования о предоставлении выписок из домовых книг, справок о составе семьи и иных документов, содержащих сведения о лицах, проживающих совместно заявителем, и родственных связей между данными лицами и заявителем. </a:t>
            </a:r>
          </a:p>
        </p:txBody>
      </p:sp>
    </p:spTree>
    <p:extLst>
      <p:ext uri="{BB962C8B-B14F-4D97-AF65-F5344CB8AC3E}">
        <p14:creationId xmlns:p14="http://schemas.microsoft.com/office/powerpoint/2010/main" val="1214610748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3397"/>
            <a:ext cx="9144000" cy="516413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247800" y="122222"/>
            <a:ext cx="5832648" cy="548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Подтверждающие документы: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781387"/>
            <a:ext cx="8216081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Преимущественное право: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Паспорт родителя (законного представителя), </a:t>
            </a:r>
            <a: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где прописывается данные о детях.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Свидетельства рождения детей.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 о регистрации по месту жительства или проживания </a:t>
            </a:r>
            <a: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200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место жительства!</a:t>
            </a:r>
            <a: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справка о приеме документов для оформления регистрации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Первоочередное право: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Справка с места работы родителя (законного представителя).</a:t>
            </a:r>
          </a:p>
        </p:txBody>
      </p:sp>
    </p:spTree>
    <p:extLst>
      <p:ext uri="{BB962C8B-B14F-4D97-AF65-F5344CB8AC3E}">
        <p14:creationId xmlns:p14="http://schemas.microsoft.com/office/powerpoint/2010/main" val="175582779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3397"/>
            <a:ext cx="9144000" cy="516413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247800" y="122222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документов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781387"/>
            <a:ext cx="8216081" cy="4304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 приема заявления и перечень документов регистрируется в журнале приема заявлений.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регистрации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заявления и перечня документов, законному представителю,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выдается документ, заверенный подписью должностного ли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ца, содержащий индивидуальный номер заявления и перечень представленных документов.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Рекомендуем фиксировать дату  и форму приема документов.</a:t>
            </a:r>
            <a:endParaRPr lang="ru-RU" sz="2000" dirty="0">
              <a:solidFill>
                <a:srgbClr val="FF33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852791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3101"/>
            <a:ext cx="9144000" cy="516413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19673" y="312738"/>
            <a:ext cx="5832648" cy="417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Схема регистраций документов по приему в ОУ 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0874006"/>
              </p:ext>
            </p:extLst>
          </p:nvPr>
        </p:nvGraphicFramePr>
        <p:xfrm>
          <a:off x="25428" y="850765"/>
          <a:ext cx="9118572" cy="3925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9643">
                  <a:extLst>
                    <a:ext uri="{9D8B030D-6E8A-4147-A177-3AD203B41FA5}">
                      <a16:colId xmlns:a16="http://schemas.microsoft.com/office/drawing/2014/main" xmlns="" val="1300225913"/>
                    </a:ext>
                  </a:extLst>
                </a:gridCol>
                <a:gridCol w="2074269">
                  <a:extLst>
                    <a:ext uri="{9D8B030D-6E8A-4147-A177-3AD203B41FA5}">
                      <a16:colId xmlns:a16="http://schemas.microsoft.com/office/drawing/2014/main" xmlns="" val="133813752"/>
                    </a:ext>
                  </a:extLst>
                </a:gridCol>
                <a:gridCol w="2424908">
                  <a:extLst>
                    <a:ext uri="{9D8B030D-6E8A-4147-A177-3AD203B41FA5}">
                      <a16:colId xmlns:a16="http://schemas.microsoft.com/office/drawing/2014/main" xmlns="" val="3680772924"/>
                    </a:ext>
                  </a:extLst>
                </a:gridCol>
                <a:gridCol w="2339752">
                  <a:extLst>
                    <a:ext uri="{9D8B030D-6E8A-4147-A177-3AD203B41FA5}">
                      <a16:colId xmlns:a16="http://schemas.microsoft.com/office/drawing/2014/main" xmlns="" val="3007489303"/>
                    </a:ext>
                  </a:extLst>
                </a:gridCol>
              </a:tblGrid>
              <a:tr h="523443">
                <a:tc gridSpan="2">
                  <a:txBody>
                    <a:bodyPr/>
                    <a:lstStyle/>
                    <a:p>
                      <a:pPr marL="0" marR="0" lvl="0" indent="0" algn="ctr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Очно</a:t>
                      </a:r>
                    </a:p>
                    <a:p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электронном виде или через почтовые операторы</a:t>
                      </a: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3211000"/>
                  </a:ext>
                </a:extLst>
              </a:tr>
              <a:tr h="307908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Полный пакет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Неполный пакет</a:t>
                      </a: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Полный пакет </a:t>
                      </a: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Неполный пакет</a:t>
                      </a: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9235533"/>
                  </a:ext>
                </a:extLst>
              </a:tr>
              <a:tr h="2886972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Сверяем документы  с оригиналами.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Регистрируем в журнале приема в 1 класс.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Выдаем документ, заверенный подписью должностного лица с индивидуальным номером и перечнем предоставленных</a:t>
                      </a:r>
                      <a:r>
                        <a:rPr lang="ru-RU" sz="12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Регистрируем в журнале </a:t>
                      </a: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входящих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Просим донести.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Регистрация в журнале приема в 1 класс после предоставления полного документа.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Выдаем документ, заверенный подписью должностного лица с индивидуальным номером и перечнем предоставленных</a:t>
                      </a:r>
                      <a:r>
                        <a:rPr lang="ru-RU" sz="12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-RU" sz="1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Регистрируем в журнале приема в 1 класс.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Выдаем документ, заверенный подписью должностного лица с индивидуальным номером и перечнем предоставленных</a:t>
                      </a:r>
                      <a:r>
                        <a:rPr lang="ru-RU" sz="12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Осуществляем проверку документов электронного образа: </a:t>
                      </a:r>
                      <a:r>
                        <a:rPr lang="ru-RU" sz="1100" i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отправляем уведомление /приглашение для предоставления оригинала  документов </a:t>
                      </a:r>
                      <a:r>
                        <a:rPr lang="ru-RU" sz="1100" i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 обращаемся  в соответствующие ГИС, в гос. и муниципальные органы. </a:t>
                      </a:r>
                    </a:p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100" b="1" i="1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случае не подтверждения – отказ в приеме! </a:t>
                      </a:r>
                      <a:endParaRPr lang="ru-RU" sz="1100" b="1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Регистрируем в журнале </a:t>
                      </a: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входящих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Отправляем уведомление /приглашение для предоставления недостающих и оригиналов  документов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i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отправки уведомления – в </a:t>
                      </a:r>
                      <a:r>
                        <a:rPr lang="ru-RU" sz="1200" i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лок</a:t>
                      </a:r>
                      <a:r>
                        <a:rPr lang="ru-RU" sz="1200" i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акте ОУ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Регистрируем в журнале приема в 1 класс. 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Выдаем документ, заверенный подписью должностного лица с индивидуальным номером и перечнем предоставленных</a:t>
                      </a:r>
                      <a:r>
                        <a:rPr lang="ru-RU" sz="12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9127834"/>
                  </a:ext>
                </a:extLst>
              </a:tr>
            </a:tbl>
          </a:graphicData>
        </a:graphic>
      </p:graphicFrame>
      <p:sp>
        <p:nvSpPr>
          <p:cNvPr id="20" name="Стрелка углом 19"/>
          <p:cNvSpPr/>
          <p:nvPr/>
        </p:nvSpPr>
        <p:spPr>
          <a:xfrm rot="5400000">
            <a:off x="2765797" y="660431"/>
            <a:ext cx="374362" cy="1008111"/>
          </a:xfrm>
          <a:prstGeom prst="bentArrow">
            <a:avLst>
              <a:gd name="adj1" fmla="val 25000"/>
              <a:gd name="adj2" fmla="val 50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Стрелка углом 24"/>
          <p:cNvSpPr/>
          <p:nvPr/>
        </p:nvSpPr>
        <p:spPr>
          <a:xfrm rot="5400000" flipV="1">
            <a:off x="1304048" y="671951"/>
            <a:ext cx="370311" cy="981020"/>
          </a:xfrm>
          <a:prstGeom prst="bentArrow">
            <a:avLst>
              <a:gd name="adj1" fmla="val 25000"/>
              <a:gd name="adj2" fmla="val 50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Стрелка углом 25"/>
          <p:cNvSpPr/>
          <p:nvPr/>
        </p:nvSpPr>
        <p:spPr>
          <a:xfrm rot="5400000" flipV="1">
            <a:off x="5953246" y="688477"/>
            <a:ext cx="299908" cy="1224134"/>
          </a:xfrm>
          <a:prstGeom prst="bentArrow">
            <a:avLst>
              <a:gd name="adj1" fmla="val 24999"/>
              <a:gd name="adj2" fmla="val 50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Стрелка углом 26"/>
          <p:cNvSpPr/>
          <p:nvPr/>
        </p:nvSpPr>
        <p:spPr>
          <a:xfrm rot="5400000">
            <a:off x="7177652" y="705178"/>
            <a:ext cx="299904" cy="1190728"/>
          </a:xfrm>
          <a:prstGeom prst="bentArrow">
            <a:avLst>
              <a:gd name="adj1" fmla="val 25000"/>
              <a:gd name="adj2" fmla="val 50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479814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2171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16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Сроки принятия решения о зачислении ребенка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2494" y="603337"/>
            <a:ext cx="827396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</a:t>
            </a:r>
            <a:r>
              <a:rPr lang="ru-RU" sz="2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Зачисление оформляется приказом образовательного учреждения в течение 3 рабочих дней после завершения приема документов (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по 5 июля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lvl="0"/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Зачисление оформляется приказом образовательного учреждения в течение 5 рабочих дней после подачи заявления и пакета документов.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зачислении в первый класс размещаются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информационном стенде ОУ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день их издания.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не размещаем!</a:t>
            </a:r>
          </a:p>
          <a:p>
            <a:pPr algn="just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детьми занятий по подготовке к школе не является преимущественным правом при зачислении в ОУ.</a:t>
            </a:r>
          </a:p>
          <a:p>
            <a:endParaRPr lang="ru-RU" sz="2000" b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в приеме – только при отсутствии свободных мест.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866887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7" y="-352291"/>
            <a:ext cx="9144000" cy="512171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17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Личное дело обучающегося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775" y="786754"/>
            <a:ext cx="784765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п.32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На каждого ребенка или поступающего, принятого в общеобразовательное учреждение,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формируется личное дело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в котором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хранятся заявление о приеме на обучение и все предоставленные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родителями (законными представителями) ребенка или поступающим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документы (копии документов).  </a:t>
            </a:r>
          </a:p>
          <a:p>
            <a:r>
              <a:rPr lang="ru-RU" i="1" dirty="0">
                <a:solidFill>
                  <a:srgbClr val="002060"/>
                </a:solidFill>
              </a:rPr>
              <a:t>	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Дату создания личного дела надо прописать в локальном акте ОУ. Это, например, может соответствовать дате приказа о </a:t>
            </a:r>
            <a:r>
              <a:rPr lang="ru-R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комплектовании классов,</a:t>
            </a:r>
            <a:r>
              <a:rPr lang="ru-R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т.е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личное дело формируется по факту комплектования класса. </a:t>
            </a:r>
          </a:p>
        </p:txBody>
      </p:sp>
    </p:spTree>
    <p:extLst>
      <p:ext uri="{BB962C8B-B14F-4D97-AF65-F5344CB8AC3E}">
        <p14:creationId xmlns:p14="http://schemas.microsoft.com/office/powerpoint/2010/main" val="1847901944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0638"/>
            <a:ext cx="9144000" cy="516413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18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247800" y="122222"/>
            <a:ext cx="5832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на стенде и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официальном сайте в сети Интернет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1131590"/>
            <a:ext cx="8152457" cy="3808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количестве мест в первых классах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позднее </a:t>
            </a:r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 календарных дней</a:t>
            </a:r>
            <a:r>
              <a:rPr lang="ru-RU" sz="2000" dirty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момента издания распорядительного акта о закреплении школы за микрорайоном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наличии свободных мест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первых классах для приема детей, не проживающих на закрепленной территории, не позднее </a:t>
            </a:r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июля</a:t>
            </a:r>
            <a:r>
              <a:rPr lang="ru-RU" sz="2000" dirty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заявления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распорядительный акт о закреплении школы за микрорайоном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акт  о порядке приема  в ОУ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контактный телефон ответственного по приему в ОУ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график очного приема.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Перечень документов для ознакомления</a:t>
            </a:r>
            <a:r>
              <a:rPr lang="ru-RU" sz="10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(устав, лицензия, аккредитация,  НПА)</a:t>
            </a:r>
          </a:p>
        </p:txBody>
      </p:sp>
    </p:spTree>
    <p:extLst>
      <p:ext uri="{BB962C8B-B14F-4D97-AF65-F5344CB8AC3E}">
        <p14:creationId xmlns:p14="http://schemas.microsoft.com/office/powerpoint/2010/main" val="1572620776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2226"/>
            <a:ext cx="9144000" cy="512171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19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Прием в 10 класс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775" y="786754"/>
            <a:ext cx="784765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документов: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поступающего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 об основном общем образовании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ОВЗ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достигшие возраста 18 лет, принимаются на обучение по адаптированной образовательной программе  только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согласия самих поступающих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(п.13)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18449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4658" t="17212" r="34250" b="6601"/>
          <a:stretch/>
        </p:blipFill>
        <p:spPr>
          <a:xfrm>
            <a:off x="9524" y="-45639"/>
            <a:ext cx="4202435" cy="48351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55976" y="411510"/>
            <a:ext cx="4536504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Министерства просвещения Российской Федерации от 2 сентября 2020 года № 458 утвержден порядок приема детей на обучение по программам начального общего, основного общего и среднего общего образования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прием всех граждан, которые имеют право на получение общего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2164261540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7" y="-352291"/>
            <a:ext cx="9144000" cy="512171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20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775" y="786754"/>
            <a:ext cx="7847657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Прошу разъяснить порядок рассмотрения заявлений при приеме в 1 класс?</a:t>
            </a:r>
          </a:p>
          <a:p>
            <a:pPr algn="just"/>
            <a:r>
              <a:rPr lang="ru-RU" i="1" dirty="0">
                <a:solidFill>
                  <a:srgbClr val="002060"/>
                </a:solidFill>
              </a:rPr>
              <a:t>Ответ: В первую очередь рассматриваем заявления, имеющие преимущественное право. Затем из числа проживающих в микрорайоне рассматриваем </a:t>
            </a:r>
            <a:r>
              <a:rPr lang="ru-RU" i="1" dirty="0" err="1">
                <a:solidFill>
                  <a:srgbClr val="002060"/>
                </a:solidFill>
              </a:rPr>
              <a:t>первоочередников</a:t>
            </a:r>
            <a:r>
              <a:rPr lang="ru-RU" i="1" dirty="0">
                <a:solidFill>
                  <a:srgbClr val="002060"/>
                </a:solidFill>
              </a:rPr>
              <a:t>  и далее проживающих в микрорайоне по хронологии поступления документов.  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575819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7" y="-352291"/>
            <a:ext cx="9144000" cy="512171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21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775" y="786754"/>
            <a:ext cx="7847657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2. Для приема в школу родители представляют копию документа о регистрации ребенка по месту жительства. Можно ли принимать свидетельство о регистрации ребенка, выданное в 2013г. (родители могут поменять место жительство, получить новый документ о регистрации, но показать старый документ)?</a:t>
            </a:r>
          </a:p>
          <a:p>
            <a:pPr algn="just"/>
            <a:r>
              <a:rPr lang="ru-RU" i="1" dirty="0">
                <a:solidFill>
                  <a:srgbClr val="002060"/>
                </a:solidFill>
              </a:rPr>
              <a:t>Ответ: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 на данный момент не имеет срока действия, в связи с чем необходимо принять заявление от родителя. п.23.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Общеобразовательная организация осуществляет проверку достоверности сведений, указанных в заявлении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приеме на обучение,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соответствия действительности поданных электронных образов документов.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проведении указанной проверки общеобразовательная организация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вправе обращаться к соответствующим государственным информационным системам, в государственные (муниципальные) органы и организации.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303142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8" y="-352292"/>
            <a:ext cx="9811855" cy="549579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22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539" y="641238"/>
            <a:ext cx="784765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На практике встречаются случаи, чтобы попасть в желаемую школу (не по прописке), делают «временную» прописку к новому учебному году, срок временной прописки когда истекает, ребенок продолжает учиться там же, а по территории дети, из-за нехватки мест, вынуждены учиться в других (на других территориях расположенных) школах. Имеет ли силу «временная» прописка для приема в школу, и насколько это действительно? </a:t>
            </a:r>
          </a:p>
          <a:p>
            <a:pPr algn="just"/>
            <a:endParaRPr lang="ru-RU" sz="1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п.26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приема родитель(и) (законный(</a:t>
            </a:r>
            <a:r>
              <a:rPr lang="ru-RU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ые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представитель(и) ребенка или поступающий представляют следующие документы:</a:t>
            </a:r>
          </a:p>
          <a:p>
            <a:pPr algn="just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копию документа о регистрации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ребенка или поступающего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жительства или по месту пребывания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закрепленной территории или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справку о приеме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оформления регистрации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жительства (в случае приема на обучение ребенка или поступающего, проживающего на закрепленной территории, или в случае использования права преимущественного приема на обучение по образовательным программам начального общего образования);</a:t>
            </a:r>
          </a:p>
          <a:p>
            <a:pPr algn="just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дети с временной пропиской принимаются в образовательную организацию.</a:t>
            </a:r>
          </a:p>
          <a:p>
            <a:pPr algn="just"/>
            <a:endParaRPr lang="ru-RU" sz="1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390131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6" y="-352292"/>
            <a:ext cx="9188922" cy="549579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23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80726" y="-70496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0726" y="422127"/>
            <a:ext cx="784765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Что делать, если в школе не хватит места для ребенка? </a:t>
            </a:r>
          </a:p>
          <a:p>
            <a:pPr algn="just"/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п.15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отсутствия мест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государственной или муниципальной образовательной организации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(законные представители) ребенка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решения вопроса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его устройстве в другую общеобразовательную организацию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обращаются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непосредственно в орган исполнительной власти субъекта Российской Федерации, осуществляющий государственное управление в сфере образования, или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 местного самоуправления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осуществляющий управление в сфере образования.</a:t>
            </a: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вышеуказанного следует,  что школа совместно с Учредителем должны создать все условия для обучения детей в микрорайоне школы.</a:t>
            </a:r>
          </a:p>
          <a:p>
            <a:pPr algn="just"/>
            <a:endParaRPr lang="ru-RU" sz="1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187375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8" y="-352292"/>
            <a:ext cx="9811855" cy="549579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24</a:t>
            </a:fld>
            <a:endParaRPr lang="ru-RU" altLang="ru-RU" sz="1200" dirty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539" y="641238"/>
            <a:ext cx="755986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Если общеобразовательная организация не имеет интерната, обязана ли она принимать детей, указанных в пункте 9 нового Порядка приема, во внеочередном порядке?</a:t>
            </a:r>
          </a:p>
          <a:p>
            <a:pPr marL="342900" indent="-342900" algn="just">
              <a:buAutoNum type="arabicPeriod"/>
            </a:pP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Нет, не обязана. Данный пункт касается только школ, имеющих интернат.</a:t>
            </a:r>
          </a:p>
          <a:p>
            <a:pPr algn="just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Пункт 23 нового Порядка приема дает право подать заявление тремя способами. Значит ли это, что родитель (законный представитель) может не обращаться лично в общеобразовательную организацию?</a:t>
            </a:r>
          </a:p>
          <a:p>
            <a:pPr algn="just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 родитель (законный представитель) может не обращаться лично в общеобразовательную организацию. Но вы вправе его пригласить для уточнения данных. Но отказать в приеме не можете.</a:t>
            </a:r>
          </a:p>
        </p:txBody>
      </p:sp>
    </p:spTree>
    <p:extLst>
      <p:ext uri="{BB962C8B-B14F-4D97-AF65-F5344CB8AC3E}">
        <p14:creationId xmlns:p14="http://schemas.microsoft.com/office/powerpoint/2010/main" val="3324664365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8" y="-352292"/>
            <a:ext cx="9811855" cy="549579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25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539" y="641238"/>
            <a:ext cx="77038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7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Как быть если ребенок пришел из ДОУ с заключением ПМПК, но родители (законные представители) не хотят указывать в заявлении о потребности ребенка в обучении по АООП и создании специальных условий для организации обучения ребенка с ОВЗ?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заявления родителей и справки ПМПК ребенок будет обучаться по общей программе.</a:t>
            </a: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449122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8" y="-352292"/>
            <a:ext cx="9811855" cy="549579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26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539" y="641238"/>
            <a:ext cx="784765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Проживающие в одной семье  и имеющие общее место жительства дети имеют право преимущественного приема на обучение по основным общеобразовательным программам начального общего образования в   образовательные организации, в которых обучаются их братья и (или) сестры только при приеме на свободные места?</a:t>
            </a:r>
          </a:p>
          <a:p>
            <a:pPr algn="just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Нет,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указанные дети принимаются с 1 апреля по 30 июня вместе с детьми, проживающими на закрепленной территории.</a:t>
            </a: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п.17. Прием заявлений о приеме на обучение в первый класс для детей, указанных в пунктах 9, 10 и 12 Порядка, а также проживающих на закрепленной территории, начинается 1 апреля текущего года и завершается 30 июня текущего года.</a:t>
            </a:r>
          </a:p>
        </p:txBody>
      </p:sp>
    </p:spTree>
    <p:extLst>
      <p:ext uri="{BB962C8B-B14F-4D97-AF65-F5344CB8AC3E}">
        <p14:creationId xmlns:p14="http://schemas.microsoft.com/office/powerpoint/2010/main" val="2971522669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8" y="-352292"/>
            <a:ext cx="9811855" cy="549579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27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539" y="641238"/>
            <a:ext cx="78476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принимать заявление с личной подписью родителя или законного представителя, пакет документов (копии) во время пандемии? Воспользоваться почтовым переводом смогут не все родители.</a:t>
            </a:r>
          </a:p>
          <a:p>
            <a:pPr algn="just"/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таком случае заявления принимаются очно с соблюдением всех требований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Роспотребнадзора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период ограничений.</a:t>
            </a:r>
          </a:p>
        </p:txBody>
      </p:sp>
    </p:spTree>
    <p:extLst>
      <p:ext uri="{BB962C8B-B14F-4D97-AF65-F5344CB8AC3E}">
        <p14:creationId xmlns:p14="http://schemas.microsoft.com/office/powerpoint/2010/main" val="3310722456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8368"/>
            <a:ext cx="9478069" cy="549579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28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07975" y="-45013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520566"/>
            <a:ext cx="763284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Имеют ли дети-инвалиды и дети с ограниченными возможностями здоровья какие-либо льготы при приеме в 1-е классы общеобразовательных учреждений?</a:t>
            </a:r>
          </a:p>
          <a:p>
            <a:pPr algn="just"/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Детям-инвалидам при поступлении в ОУ каких-либо льгот не установлено. Принимаются  на общих основаниях.</a:t>
            </a: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11. 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датой должен подписан договор с будущими первоклассниками? От даты подачи документов (эти дети еще не наши ученики), от даты издания приказа или от 1.09? </a:t>
            </a: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ст.53 ФЗ №273 – «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основанием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возникновения образовательных отношений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распорядительный акт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 осуществляющий образовательную деятельность,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приеме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лица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обучение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…». 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 не оформляется!</a:t>
            </a: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149155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5409" cy="51435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29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07975" y="-10246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5575" y="627973"/>
            <a:ext cx="8656513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Кем утверждается максимальное количество детей, принимаемое в 1 класс: школой или учредителем?</a:t>
            </a:r>
          </a:p>
          <a:p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Школой совместно с  учредителем.</a:t>
            </a:r>
          </a:p>
          <a:p>
            <a:pPr algn="just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Средняя площадь кабинетов в школе варьируется от 44,5 до 56,2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Имеет ли образовательное учреждение право прекратить прием в 1-й класс и отказать в приеме в образовательное учреждение, руководствуясь вышеназванными нормами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СанПин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1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п.15.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приеме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государственную или муниципальную образовательную организацию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отказано только по причине отсутствия в ней свободных мест.</a:t>
            </a:r>
          </a:p>
          <a:p>
            <a:pPr algn="just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СанПин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2.4.3648-20 пункт 3.4.14. Количество обучающихся в классе определяется исходя из расчета соблюдения нормы площади на одного обучающегося, соблюдении требований к расстановке мебели в учебных кабинетах. </a:t>
            </a:r>
          </a:p>
          <a:p>
            <a:pPr algn="just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Площадь учебных кабинетов без учета площади, необходимой для расстановки дополнительной мебели должна рассчитываться следующим образом:</a:t>
            </a:r>
          </a:p>
          <a:p>
            <a:pPr algn="just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2,5 м2 на одного обучающегося при фронтальных формах занятий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r>
              <a:rPr lang="ru-RU" sz="16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Право на образование.     </a:t>
            </a:r>
            <a:r>
              <a:rPr lang="ru-RU" sz="1600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школы  </a:t>
            </a:r>
            <a:r>
              <a:rPr lang="ru-RU" sz="16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Финансовая составляющая.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691009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52" y="7937"/>
            <a:ext cx="9144000" cy="516413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83568" y="175254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 ОМС о закреплении территории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1111" y="1126579"/>
            <a:ext cx="8892175" cy="32316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издаваться ОМС  не позднее 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марта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должна разместить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10 календарных дней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момента его издания на: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информационном стенде;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официальном сайте в информационно-телекоммуникационной сети «Интернет»</a:t>
            </a:r>
          </a:p>
          <a:p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распорядительный акт субъекта РФ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863951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955" y="-352291"/>
            <a:ext cx="9811855" cy="549579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30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7707" y="-352291"/>
            <a:ext cx="5468586" cy="5496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10845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955" y="-352291"/>
            <a:ext cx="9811855" cy="549579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31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8486" y="-352292"/>
            <a:ext cx="4640486" cy="54957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08" y="-352293"/>
            <a:ext cx="5101893" cy="549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019740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32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979712" y="1357973"/>
            <a:ext cx="5814392" cy="803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sz="35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Спасибо за внимание!</a:t>
            </a:r>
            <a:endParaRPr lang="ru-RU" sz="35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00" y="15850"/>
            <a:ext cx="792549" cy="7803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5498" y="0"/>
            <a:ext cx="859611" cy="7071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954264"/>
            <a:ext cx="2341067" cy="8352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4440" y="4011910"/>
            <a:ext cx="1810669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308071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7937"/>
            <a:ext cx="9144000" cy="516413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2775" y="1312399"/>
            <a:ext cx="8422579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</a:t>
            </a:r>
            <a:r>
              <a:rPr lang="ru-RU" sz="28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1.04. - 30.06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детей: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имеющих преимущественное право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проживающих на закрепленной территории.</a:t>
            </a:r>
          </a:p>
          <a:p>
            <a:endParaRPr lang="ru-RU" sz="2800" b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6.07-5.09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детей: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проживающих на закрепленной территории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19673" y="312738"/>
            <a:ext cx="5832648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Сроки приема документов</a:t>
            </a:r>
            <a:endParaRPr lang="ru-RU" sz="3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115183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79" y="465138"/>
            <a:ext cx="914400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475656" y="334780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приема в 1 класс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220428"/>
            <a:ext cx="8512497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в начальной школе начинается с </a:t>
            </a:r>
            <a:r>
              <a:rPr lang="ru-RU" sz="22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лет 6 месяцев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(при отсутствии противопоказаний по состоянию здоровья, но </a:t>
            </a:r>
            <a:r>
              <a:rPr lang="ru-RU" sz="22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позже 8 лет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обучения в более раннем или позднем возрасте требуется:</a:t>
            </a:r>
          </a:p>
          <a:p>
            <a:pPr marL="342900" indent="-342900" algn="just">
              <a:buFontTx/>
              <a:buChar char="-"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письменное заявление родителей (законных представителей)</a:t>
            </a:r>
          </a:p>
          <a:p>
            <a:pPr marL="342900" indent="-342900" algn="just">
              <a:buFontTx/>
              <a:buChar char="-"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разрешение учредителя школы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проводить индивидуальный или конкурсный отбор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любой форме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(статья 67 273-ФЗ «Об образовании в Российской Федерации)</a:t>
            </a:r>
          </a:p>
          <a:p>
            <a:endParaRPr lang="ru-RU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013620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08813" cy="516413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86234" y="1466621"/>
            <a:ext cx="8422579" cy="224676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ОВЗ принимаются на обучение  по адаптированным образовательным программам только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согласия родителей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(законных представителей) и </a:t>
            </a:r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рекомендаций ПМПК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65174" y="312738"/>
            <a:ext cx="76952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Прием на обучение детей с ОВЗ 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017732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0638"/>
            <a:ext cx="9324528" cy="516413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247800" y="122222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предоставляемых документов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781387"/>
            <a:ext cx="8216081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Заявление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Документ, удостоверяющий личность родителя (законного представителя)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Свидетельство о рождении ребенка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Документы, подтверждающие регистрацию ребенка на закрепленной территории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Документы, подтверждающие первоочередное или преимущественное право (при наличии)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детей с ОВЗ: решение ПМПК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Требование предоставления других документов не допускается</a:t>
            </a:r>
          </a:p>
        </p:txBody>
      </p:sp>
    </p:spTree>
    <p:extLst>
      <p:ext uri="{BB962C8B-B14F-4D97-AF65-F5344CB8AC3E}">
        <p14:creationId xmlns:p14="http://schemas.microsoft.com/office/powerpoint/2010/main" val="1688835963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79" y="465138"/>
            <a:ext cx="914400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13961" y="777211"/>
            <a:ext cx="8280920" cy="370870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общеобразовательную организацию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120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16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операторов почтовой связи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spcAft>
                <a:spcPts val="1800"/>
              </a:spcAft>
              <a:buFontTx/>
              <a:buChar char="-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электронной форме (документ на бумажном носителе, преобразованный в электронную форму путем сканирования или фотографирования) посредством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почты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общеобразовательной организации или электронной информационной системы общеобразовательной организации, в том числе с использованием функционала официального сайта общеобразовательной организации в сет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иным способом с использованием сети Интернет;</a:t>
            </a:r>
          </a:p>
          <a:p>
            <a:pPr marL="285750" indent="-285750" algn="just">
              <a:spcAft>
                <a:spcPts val="1800"/>
              </a:spcAft>
              <a:buFontTx/>
              <a:buChar char="-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использованием функционала (сервисо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порталов государственных и муниципальных услуг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являющихся государственными информационными системами субъектов Российской Федерации, созданными органами государственной власти субъектов Российской Федерации (при наличии).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27088"/>
            <a:ext cx="9036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о приеме на обучение и документы для приема на обучение подаются: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9738" y="4598711"/>
            <a:ext cx="8509084" cy="22129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Прописать в локальном акте ОУ порядок регистрации заявлений! </a:t>
            </a:r>
          </a:p>
        </p:txBody>
      </p:sp>
    </p:spTree>
    <p:extLst>
      <p:ext uri="{BB962C8B-B14F-4D97-AF65-F5344CB8AC3E}">
        <p14:creationId xmlns:p14="http://schemas.microsoft.com/office/powerpoint/2010/main" val="379931342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9002" y="461"/>
            <a:ext cx="817544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Образец заявления . Утверждается Локальным актом ОУ!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2912" t="23400" r="27951" b="16401"/>
          <a:stretch/>
        </p:blipFill>
        <p:spPr>
          <a:xfrm>
            <a:off x="4427984" y="555526"/>
            <a:ext cx="4464496" cy="28803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42126" t="16401" r="27162" b="8001"/>
          <a:stretch/>
        </p:blipFill>
        <p:spPr>
          <a:xfrm>
            <a:off x="645810" y="351110"/>
            <a:ext cx="3240360" cy="424847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22455" y="3723878"/>
            <a:ext cx="4442033" cy="875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Если в общем заявлении прописали выбор родного языка, то отдельное заявление не нужно.</a:t>
            </a:r>
          </a:p>
        </p:txBody>
      </p:sp>
    </p:spTree>
    <p:extLst>
      <p:ext uri="{BB962C8B-B14F-4D97-AF65-F5344CB8AC3E}">
        <p14:creationId xmlns:p14="http://schemas.microsoft.com/office/powerpoint/2010/main" val="2444183214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16206</TotalTime>
  <Words>1293</Words>
  <Application>Microsoft Office PowerPoint</Application>
  <PresentationFormat>Экран (16:9)</PresentationFormat>
  <Paragraphs>225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Dima</cp:lastModifiedBy>
  <cp:revision>1446</cp:revision>
  <cp:lastPrinted>2021-03-11T05:27:09Z</cp:lastPrinted>
  <dcterms:created xsi:type="dcterms:W3CDTF">2014-03-04T07:12:45Z</dcterms:created>
  <dcterms:modified xsi:type="dcterms:W3CDTF">2024-04-08T20:55:48Z</dcterms:modified>
</cp:coreProperties>
</file>